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80" r:id="rId1"/>
  </p:sldMasterIdLst>
  <p:sldIdLst>
    <p:sldId id="256" r:id="rId2"/>
    <p:sldId id="257" r:id="rId3"/>
    <p:sldId id="292" r:id="rId4"/>
    <p:sldId id="293" r:id="rId5"/>
    <p:sldId id="294" r:id="rId6"/>
    <p:sldId id="308" r:id="rId7"/>
    <p:sldId id="303" r:id="rId8"/>
    <p:sldId id="280" r:id="rId9"/>
    <p:sldId id="289" r:id="rId10"/>
    <p:sldId id="290" r:id="rId11"/>
    <p:sldId id="288" r:id="rId12"/>
    <p:sldId id="295" r:id="rId13"/>
    <p:sldId id="296" r:id="rId14"/>
    <p:sldId id="298" r:id="rId15"/>
    <p:sldId id="286" r:id="rId16"/>
    <p:sldId id="287" r:id="rId17"/>
    <p:sldId id="261" r:id="rId18"/>
    <p:sldId id="285" r:id="rId19"/>
    <p:sldId id="284" r:id="rId20"/>
    <p:sldId id="299" r:id="rId21"/>
    <p:sldId id="304" r:id="rId22"/>
    <p:sldId id="305" r:id="rId23"/>
    <p:sldId id="306" r:id="rId24"/>
    <p:sldId id="307" r:id="rId25"/>
    <p:sldId id="301" r:id="rId26"/>
    <p:sldId id="302" r:id="rId27"/>
    <p:sldId id="300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CAF3B85-7661-411D-8E21-7F0A63BCF44A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07E618-C216-4954-A1FC-605ED03BE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&#1089;&#1087;&#1088;&#1072;&#1074;&#1082;&#1072;%20&#1087;&#1086;%20&#1087;&#1080;&#1090;&#1072;&#1085;&#1080;&#1102;%20&#1085;&#1072;%20&#1089;&#1086;&#1074;&#1077;&#1097;&#1072;&#1085;&#1080;&#1077;.xls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1200007424" TargetMode="External"/><Relationship Id="rId2" Type="http://schemas.openxmlformats.org/officeDocument/2006/relationships/hyperlink" Target="https://pbprog.ru/upload/iblock/5bc/Prilozhenie_SanPiN_2021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pbprog.ru/journal/articles/13855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legalacts.ru/doc/prikaz-minzdravsotsrazvitija-rf-ot-26082010-n-761n/" TargetMode="External"/><Relationship Id="rId3" Type="http://schemas.openxmlformats.org/officeDocument/2006/relationships/hyperlink" Target="https://legalacts.ru/doc/rasporjazhenie-pravitelstva-rf-ot-17122009-n-1993-r/" TargetMode="External"/><Relationship Id="rId7" Type="http://schemas.openxmlformats.org/officeDocument/2006/relationships/hyperlink" Target="https://eljur.ru/pdf/law/fgos_10-11.pdf" TargetMode="External"/><Relationship Id="rId2" Type="http://schemas.openxmlformats.org/officeDocument/2006/relationships/hyperlink" Target="https://primimc.ru/doc/courses/NOO-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jur.ru/pdf/law/fgos_5-9.pdf" TargetMode="External"/><Relationship Id="rId5" Type="http://schemas.openxmlformats.org/officeDocument/2006/relationships/hyperlink" Target="https://eljur.ru/pdf/law/fgos_1-4.pdf" TargetMode="External"/><Relationship Id="rId4" Type="http://schemas.openxmlformats.org/officeDocument/2006/relationships/hyperlink" Target="https://legalacts.ru/doc/rasporjazhenie-pravitelstva-rf-ot-07092010-n-1506-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itilab.ru/covid-1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itilab.ru/covid-19-antitel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453650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Совещание руководителей общеобразовательных учреждений</a:t>
            </a:r>
            <a:b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Новолакского района 25.02.2021 года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784976" cy="6053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Пересдачи ГВЭ</a:t>
            </a:r>
          </a:p>
          <a:p>
            <a:r>
              <a:rPr lang="ru-RU" dirty="0" smtClean="0"/>
              <a:t>Если школьник получил неудовлетворительную оценку на ГВЭ по математике и/или русскому языку, у него будет возможность пересдать эти экзамены в дополнительные сроки (3, 6 сентября) и получить аттестат.</a:t>
            </a:r>
          </a:p>
          <a:p>
            <a:r>
              <a:rPr lang="ru-RU" b="1" dirty="0" smtClean="0"/>
              <a:t>Пересдачи ЕГЭ</a:t>
            </a:r>
          </a:p>
          <a:p>
            <a:r>
              <a:rPr lang="ru-RU" dirty="0" smtClean="0"/>
              <a:t>В текущем учебном году пересдать ЕГЭ могут только школьники, получившие неудовлетворительную оценку по русскому языку. Если выпускник не преодолел минимальный порог по русскому, он имеет право пересдать экзамен в дополнительный период, поскольку результат этого ЕГЭ служит основанием для получения аттестата.</a:t>
            </a:r>
          </a:p>
          <a:p>
            <a:r>
              <a:rPr lang="ru-RU" dirty="0" smtClean="0"/>
              <a:t>В случае, если участник ЕГЭ не получает минимального количества баллов по другим предметам или просто хочет улучшить свой результат, пересдать экзамен он может только через год.</a:t>
            </a:r>
          </a:p>
          <a:p>
            <a:r>
              <a:rPr lang="ru-RU" b="1" dirty="0" smtClean="0"/>
              <a:t>Можно ли изменить форму сдачи экзамена с ЕГЭ на ГВЭ и наоборот?</a:t>
            </a:r>
          </a:p>
          <a:p>
            <a:r>
              <a:rPr lang="ru-RU" dirty="0" smtClean="0"/>
              <a:t>Выпускники могут передумать и изменить форму прохождения государственной итоговой аттестации по заявлению. Решение принимает региональная государственная экзаменационная комиссия (ГЭК). Предполагается, что заявления с указанием изменения формы экзамена могут подаваться в ГЭК не позднее, чем за две недели до даты первого экзамена основного периода.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453336"/>
            <a:ext cx="885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Информация на 25.02.2021 г. , может измениться к периоду сдачи ГИА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8" y="188622"/>
          <a:ext cx="8892483" cy="6920902"/>
        </p:xfrm>
        <a:graphic>
          <a:graphicData uri="http://schemas.openxmlformats.org/drawingml/2006/table">
            <a:tbl>
              <a:tblPr/>
              <a:tblGrid>
                <a:gridCol w="296777"/>
                <a:gridCol w="1069633"/>
                <a:gridCol w="533270"/>
                <a:gridCol w="459076"/>
                <a:gridCol w="459076"/>
                <a:gridCol w="459076"/>
                <a:gridCol w="459076"/>
                <a:gridCol w="506994"/>
                <a:gridCol w="506994"/>
                <a:gridCol w="506994"/>
                <a:gridCol w="506994"/>
                <a:gridCol w="506994"/>
                <a:gridCol w="506994"/>
                <a:gridCol w="704845"/>
                <a:gridCol w="704845"/>
                <a:gridCol w="704845"/>
              </a:tblGrid>
              <a:tr h="216899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Прогноз по ЕГЭ -2021г и ОГЭ-2021г.  И результаты контрольных работ.</a:t>
                      </a: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4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№ 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п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/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п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Наименование ОО</a:t>
                      </a:r>
                    </a:p>
                  </a:txBody>
                  <a:tcPr marL="3294" marR="3294" marT="32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количество выпускников 11кл</a:t>
                      </a:r>
                    </a:p>
                  </a:txBody>
                  <a:tcPr marL="3294" marR="3294" marT="32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претенденты на высокие баллы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претенденты на аттестат  особого образца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количество учащихся группы риска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5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Прогноз </a:t>
                      </a:r>
                    </a:p>
                  </a:txBody>
                  <a:tcPr marL="3294" marR="3294" marT="32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Русский язык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Химия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Обществознание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Биология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Прогноз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Русский язык. Соответствие.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Математика (базовый)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Прогноз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Русский язык.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Факт. Результат проверочных работ. Математика (базовый)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Русский язык Средний балл (медалисты) 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математика (Базовый уровень)  Средний балл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МКОУ"Новочуртахская СОШ№2"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"Тухчарская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54,6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"Чаравалинская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"Банайюртовская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"Новокулинская СОШ№1"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50,5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 Чапаевская СОШ 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"Гамияхская СОШ№1"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"Новочуртахская СОШ№1"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2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"Новомехельтинская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"Ямансуйская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"Гамияхская СОШ№2"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"Новолакская СОШ№1"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59,8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"Барчхойотарская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"Тухчарская ООШ"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МКОУ"Дучинская  СОШ №2"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"Чапаевская СОШ №2"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"Шушинская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"Новочуртахская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"Гамияхская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МКОУ "Новолакская гимназия им. Исаева </a:t>
                      </a:r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Мутея</a:t>
                      </a:r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"Новокулинская СОШ №2" 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2("3")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 ("4")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не провели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59,2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4,6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"Ахарская СОШ"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МКОУ "Тухчарская СОШ №1"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0834"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294" marR="3294" marT="32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Повышение эффективности индивидуальной профилактической работы с несовершеннолетними «Группы риска». 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69269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профилактике правонарушений и безнадзорности УО составлен реестр - Банк данных на учащихся , состоящих на разных видах учета. </a:t>
            </a:r>
          </a:p>
          <a:p>
            <a:r>
              <a:rPr lang="ru-RU" dirty="0" smtClean="0"/>
              <a:t>Банк данных обновляется два раза в год, т. е. каждые полгода.</a:t>
            </a:r>
          </a:p>
          <a:p>
            <a:r>
              <a:rPr lang="ru-RU" dirty="0" smtClean="0"/>
              <a:t>Стоит ли волноваться если ребенка поставили на профилактический учет?</a:t>
            </a:r>
          </a:p>
          <a:p>
            <a:r>
              <a:rPr lang="ru-RU" dirty="0" smtClean="0"/>
              <a:t>Волноваться стоит, но не из-за постановки на профилактический учет, а из-за антиобщественного поведения ребенка, которое может повториться и повлечь более тяжкие последствия.</a:t>
            </a:r>
          </a:p>
          <a:p>
            <a:r>
              <a:rPr lang="ru-RU" dirty="0" smtClean="0"/>
              <a:t>В этом смысле профилактический учет, в отношении действительно проблемных подростков, может оказать, наоборот, положительный эффект. Сам по себе факт такого учета на судьбу ребенка повлиять не должен. Судимостью он не является. Собственно, после снятия с учета в</a:t>
            </a:r>
          </a:p>
          <a:p>
            <a:r>
              <a:rPr lang="ru-RU" dirty="0" smtClean="0"/>
              <a:t>связи с исправлением для ребенка вообще прекращаются какие-либо действия по отношению к ребенку, но в государственных базах, все же информация об этом останется. А значит, у ребенка могут возникнуть проблемы с дальнейшим поступлением в ведомственные вузы,  например, университеты МВД.</a:t>
            </a:r>
          </a:p>
          <a:p>
            <a:r>
              <a:rPr lang="ru-RU" dirty="0" smtClean="0"/>
              <a:t>Поэтому, необходимо при проведении профилактических мероприятий информировать детей о возможных приоритетах и проблемах своевременно.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6453336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Испонитель</a:t>
            </a:r>
            <a:r>
              <a:rPr lang="ru-RU" sz="1400" i="1" dirty="0" smtClean="0"/>
              <a:t>: Методист УО </a:t>
            </a:r>
            <a:r>
              <a:rPr lang="ru-RU" sz="1400" i="1" dirty="0" err="1" smtClean="0"/>
              <a:t>Мусиева</a:t>
            </a:r>
            <a:r>
              <a:rPr lang="ru-RU" sz="1400" i="1" dirty="0" smtClean="0"/>
              <a:t> Д.О..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Новолакскому району на сегодня состоят на различных учетах 173 обучающихся, их них:</a:t>
            </a:r>
          </a:p>
          <a:p>
            <a:r>
              <a:rPr lang="ru-RU" dirty="0" smtClean="0"/>
              <a:t>1 Группа риска, из них:</a:t>
            </a:r>
          </a:p>
          <a:p>
            <a:r>
              <a:rPr lang="ru-RU" dirty="0" smtClean="0"/>
              <a:t>- Поведенческий -27</a:t>
            </a:r>
          </a:p>
          <a:p>
            <a:r>
              <a:rPr lang="ru-RU" dirty="0" smtClean="0"/>
              <a:t>- Учебный- 31</a:t>
            </a:r>
          </a:p>
          <a:p>
            <a:r>
              <a:rPr lang="ru-RU" dirty="0" smtClean="0"/>
              <a:t>- социальный -34</a:t>
            </a:r>
          </a:p>
          <a:p>
            <a:r>
              <a:rPr lang="ru-RU" dirty="0" smtClean="0"/>
              <a:t>- медицинский -23</a:t>
            </a:r>
          </a:p>
          <a:p>
            <a:r>
              <a:rPr lang="ru-RU" dirty="0" smtClean="0"/>
              <a:t>2 ВШУ - 33</a:t>
            </a:r>
          </a:p>
          <a:p>
            <a:r>
              <a:rPr lang="ru-RU" dirty="0" smtClean="0"/>
              <a:t>3 ПДН -3</a:t>
            </a:r>
          </a:p>
          <a:p>
            <a:r>
              <a:rPr lang="ru-RU" dirty="0" smtClean="0"/>
              <a:t>4.КДН и ЗП -1</a:t>
            </a:r>
          </a:p>
          <a:p>
            <a:r>
              <a:rPr lang="ru-RU" dirty="0" smtClean="0"/>
              <a:t>5 НВФ -21, 2-ое из которых возвращенные с территории Сирии и Ирака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6453336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Испонитель</a:t>
            </a:r>
            <a:r>
              <a:rPr lang="ru-RU" sz="1400" i="1" dirty="0" smtClean="0"/>
              <a:t>: Методист УО </a:t>
            </a:r>
            <a:r>
              <a:rPr lang="ru-RU" sz="1400" i="1" dirty="0" err="1" smtClean="0"/>
              <a:t>Мусиева</a:t>
            </a:r>
            <a:r>
              <a:rPr lang="ru-RU" sz="1400" i="1" dirty="0" smtClean="0"/>
              <a:t> Д.О..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564904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общеобразовательных организациях обучающиеся  готовятся к олимпиадам , в основном, самостоятельно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8498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Подготовка к олимпиадам носит не системный характер: подготовка к Олимпиаде осуществляется либо  с началом школьного этапа, либо за неделю перед олимпиадой . Причиной этого является то, что в общеобразовательных организациях недостаточно организована методическая работа по данной проблеме, нет системы подготовки обучающихся к участию в олимпиаде. Указанные проблемы приводят к тому, что творческий и интеллектуальный потенциал одаренных детей не раскрывается в полной мере. Поэтому необходимо совершенствовать работу с одаренными детьми, начиная с начального уровня. Подготовка учащихся к олимпиаде – это долгий процесс, который продолжается из года в год. Только благодаря продолжительной и системной работе можно добиться хороших результатов. 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124744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Отсутствие эффективности участия в региональном этапе Олимпиады связано прежде всего с отсутствием изменений в подходах к подготовке педагогами участников к Олимпиаде, а также с отсутствием опережающей подготовки к олимпиадам на системном уровне.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Всероссийская </a:t>
            </a:r>
            <a:r>
              <a:rPr lang="ru-RU" dirty="0" err="1" smtClean="0"/>
              <a:t>одимпиада</a:t>
            </a:r>
            <a:r>
              <a:rPr lang="ru-RU" dirty="0" smtClean="0"/>
              <a:t> школьников ( </a:t>
            </a:r>
            <a:r>
              <a:rPr lang="ru-RU" dirty="0" err="1" smtClean="0"/>
              <a:t>ВсОШ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1" y="0"/>
          <a:ext cx="9144001" cy="6858001"/>
        </p:xfrm>
        <a:graphic>
          <a:graphicData uri="http://schemas.openxmlformats.org/drawingml/2006/table">
            <a:tbl>
              <a:tblPr/>
              <a:tblGrid>
                <a:gridCol w="268065"/>
                <a:gridCol w="1807719"/>
                <a:gridCol w="329927"/>
                <a:gridCol w="329927"/>
                <a:gridCol w="724005"/>
                <a:gridCol w="350548"/>
                <a:gridCol w="439902"/>
                <a:gridCol w="439902"/>
                <a:gridCol w="806487"/>
                <a:gridCol w="1970393"/>
                <a:gridCol w="1191400"/>
                <a:gridCol w="485726"/>
              </a:tblGrid>
              <a:tr h="27001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Результаты Регионального этапа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ВсОШ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86" marR="4586" marT="45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810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 п/п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Фамилия Имя Отчество ребенка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Класс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БаллМЭ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Статус  Победитель /Призер /Участник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Балл  мак. РЭ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Балл     РЭ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Статус  Победитель /Призер /Участник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Школа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Предмет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медалист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Кадырова Самира Тимуровна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н/я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«Ямансуйская СОШ»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Литература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Сулейманов Зураб Гаджиевич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«Гамияхская СОШ»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Барцуев Юсуп Тимурович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«Тухчарская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Физика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Куччаева Амина Магомедовна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«Чапаевская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физика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Мусаева Анжела Маратовна 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90,56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41,23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r>
                        <a:rPr lang="ru-RU" sz="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МКОУ «Тухчарская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Обществознание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94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Магомедов Алиасхаб Магомедович 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90,56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21,67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«Тухчарская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Обществознание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94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Рамазанова Патимат Магомедовна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55,51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«Новокулинская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Обществознание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Кадирова Индира Кадировна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«Новочуртахская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Экология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Атиева Амина Арабиевна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«Барчхойотарская СОШ»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История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Базманов</a:t>
                      </a:r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Арсен</a:t>
                      </a:r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Гаджимирзаевич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29 %</a:t>
                      </a:r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н/я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«Новокулинская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История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да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4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Рамазанова Патимат Магомедовна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«Новокулинская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История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Камалов Исмаил Закирович 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68,41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«Тухчарская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Агабекова Камила Сефербековна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23,23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«Ахарская СОШ»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Магомедова Аминат Ахмедовна 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60,77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«Тухчарская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Юсупова Салима Руслановна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«Дучинская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Английский язык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Кадиева Патимат Рашидовна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19,5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«Дучинская СОШ №2»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Английский язык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86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Джалалов Руслан Магалиевич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54,3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«Новолакская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Технология (Техника и техническое творчество)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86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Хутиев Халид Арсенович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Призер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«Новолакская СОШ №1»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Технология (Техника и техническое творчество)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94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Омаров Абдурагим Зайналабидович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Победитель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"Новолакская СОШ №1"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нет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4586" marR="4586" marT="45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Исаев Имам Магомедович 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79,32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0,87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1%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Участник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МКОУ "Тухчарская СОШ №1"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928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86" marR="4586" marT="45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4" y="-6"/>
          <a:ext cx="9144003" cy="6857998"/>
        </p:xfrm>
        <a:graphic>
          <a:graphicData uri="http://schemas.openxmlformats.org/drawingml/2006/table">
            <a:tbl>
              <a:tblPr/>
              <a:tblGrid>
                <a:gridCol w="227293"/>
                <a:gridCol w="1839250"/>
                <a:gridCol w="564316"/>
                <a:gridCol w="564316"/>
                <a:gridCol w="606116"/>
                <a:gridCol w="564316"/>
                <a:gridCol w="564316"/>
                <a:gridCol w="606116"/>
                <a:gridCol w="564316"/>
                <a:gridCol w="564316"/>
                <a:gridCol w="744584"/>
                <a:gridCol w="564316"/>
                <a:gridCol w="564316"/>
                <a:gridCol w="606116"/>
              </a:tblGrid>
              <a:tr h="232024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Анализ победителей и призеров республиканского этапа олимпиад за  2020 - 2021 учебный год .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59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ВСОШ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Олимпиада НРК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Вузовская олимпиада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Интернет олимпиада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ОО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  (2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(3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победители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         (2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(3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победители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         (2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(3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победители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         (2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призеры                      (3 место)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победители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"Чапаевская СОШ№1"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"Чаравалинская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"Шушинская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"Новокулинская СОШ №2"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МКОУ"Новочуртахская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"Чапаевская СОШ№2"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"Барчхойотарская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"Ямансуйская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"Гамияхская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"Новочуртахская СОШ №2"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МКОУ"Гамияхская СОШ№1"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"Новокулинкая СОШ №1"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"Тухчарская ООШ"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"Дучинская СОШ №2"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"Новомехельтинская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"Новочуртахская СОШ№1"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"Тухчарская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"Новолакская СОШ№1"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48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"Новолакская гимназия"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"Ахарская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"Гамияхская СОШ№2"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"Банайюртовская СОШ"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МКОУ "Тухчарская СОШ№1"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Всего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65733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33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11" marR="4911" marT="49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6916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Рекомендации:</a:t>
            </a: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Завметодкабинетом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и руководителям РМО 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провести анализ участия обучающихся и полученных результатов на всех этапах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ВсОШ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по учебным предметам и  рассмотреть на заседании РМО;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предусмотреть различные формы работы по повышению мотивации и результативности, учащихся в участии в различных этапах предметных олимпиад;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продолжить формирование банка данных по материалам предметных олимпиад школьного и муниципального уровня 2020-2021 учебного года;  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обеспечить методическое сопровождение работы с одаренными детьми (повышение уровня профессионального мастерства педагогов, организация обмена опытом учителей, работающих с одаренными детьми).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рассмотреть на заседании РМО опыт учителей, подготовивших победителей других муниципальных образований.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48680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Администрации школ: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• взять на постоянный контроль состояние работы с одарёнными детьми;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• продолжить работу по реализации программы по подготовке учащихся к олимпиаде;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• определить ответственных за работу с учащимися, проявляющими интерес к олимпиадному движению;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использовать возможности учреждений дополнительного образования в подготовке учащихся к олимпиаде в 2021-2022 учебном году;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• включить в оценку деятельности педагогов показатель «Подготовка победителей и призеров регионального этапа всероссийской олимпиады школьников».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      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Учителям-предметникам:</a:t>
            </a:r>
          </a:p>
          <a:p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обеспечить дифференцированный подход на уроках и внеурочных занятиях с одаренными детьми, выстраивание индивидуальной образовательной траектории для каждого обучающегося, проявляющего интерес к отдельным предметам;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при подготовке к различным этапам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ВсОШ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использовать возможности интернет- ресурсов, цифровых технологий и других доступных форм обучения;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обеспечить системный и качественный уровень подготовки обучающихся к различным этапам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ВсОШ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опережающее прохождение программного материала с использованием заданий повышенной сложности, развивающие творческие способности обучающихся, логическое мышление;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предусмотреть различные формы работы по повышению мотивации и результативности, учащихся в участии в различных этапах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ВсОШ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через урочную и внеурочную деятельность, самоподготовку обучающихся.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при подготовке учащихся к олимпиаде учитывать: – результаты, типичные ошибки при выполнении заданий олимпиады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6669360"/>
          </a:xfrm>
        </p:spPr>
        <p:txBody>
          <a:bodyPr>
            <a:noAutofit/>
          </a:bodyPr>
          <a:lstStyle/>
          <a:p>
            <a:pPr fontAlgn="t"/>
            <a:r>
              <a:rPr lang="ru-RU" sz="2200" dirty="0" smtClean="0">
                <a:latin typeface="Arial Black" pitchFamily="34" charset="0"/>
              </a:rPr>
              <a:t>     </a:t>
            </a:r>
            <a:br>
              <a:rPr lang="ru-RU" sz="2200" dirty="0" smtClean="0">
                <a:latin typeface="Arial Black" pitchFamily="34" charset="0"/>
              </a:rPr>
            </a:br>
            <a:r>
              <a:rPr lang="ru-RU" sz="2200" dirty="0" smtClean="0">
                <a:latin typeface="Arial Black" pitchFamily="34" charset="0"/>
              </a:rPr>
              <a:t/>
            </a:r>
            <a:br>
              <a:rPr lang="ru-RU" sz="2200" dirty="0" smtClean="0"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Вопросы для обсуждения: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1. Вакцинация.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2. Подготовка ГИА -2021г: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2.1. ГВЭ и ЕГЭ.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2.2. Анализ контрольных работ в 11 классах 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3. Повышение эффективности индивидуальной профилактической работы с несовершеннолетними «Группы риска».                                                                    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4. Анализ регионального этапа  </a:t>
            </a:r>
            <a:r>
              <a:rPr lang="ru-RU" sz="2400" b="1" dirty="0" err="1" smtClean="0">
                <a:solidFill>
                  <a:schemeClr val="tx1"/>
                </a:solidFill>
              </a:rPr>
              <a:t>ВсОШ</a:t>
            </a:r>
            <a:r>
              <a:rPr lang="ru-RU" sz="2400" b="1" dirty="0" smtClean="0">
                <a:solidFill>
                  <a:schemeClr val="tx1"/>
                </a:solidFill>
              </a:rPr>
              <a:t>. Рекомендации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5. ФИС ФРДО, АИС КОНТИНГЕНТ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6. Анализ выездной проверки по Горячему питанию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7. . Анализ работы выездной комиссии по проверке нормативно-правовых актов ОО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8. Рейтинг ОО по конкурсам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9. Разное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</a:br>
            <a:endParaRPr lang="ru-RU" sz="22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332656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ФИС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ФРДО, АИС КОНТИНГЕНТ</a:t>
            </a:r>
            <a:endParaRPr lang="ru-RU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соответствии с ч. 9 и 10 статьи 98 Федерального закона от 29 декабря 2012 г. № 273-ФЗ «Об образовании в Российской Федерации»,  соответствии с постановлением Правительства РФ от 26.08.2013г. №729 «О федеральной информационной системе «Федеральный реестр сведений о документах об образовании (или) квалификации, документах об обучении» (далее - ФИС ФРДО) должно быть  организована  работа по внесению в ФИС ФРДО сведений о документах, выданных выпускникам, завершившим обучение по образовательным программам основного общего и среднего общего образования.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6453336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Испонитель</a:t>
            </a:r>
            <a:r>
              <a:rPr lang="ru-RU" sz="1400" i="1" dirty="0" smtClean="0"/>
              <a:t>: Методист УО </a:t>
            </a:r>
            <a:r>
              <a:rPr lang="ru-RU" sz="1400" i="1" dirty="0" err="1" smtClean="0"/>
              <a:t>Сахрудинова</a:t>
            </a:r>
            <a:r>
              <a:rPr lang="ru-RU" sz="1400" i="1" dirty="0" smtClean="0"/>
              <a:t> Х.Н..</a:t>
            </a:r>
            <a:endParaRPr lang="ru-RU" sz="14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28118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Анализ выездной проверки по Горячему питанию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9" y="620689"/>
          <a:ext cx="9036512" cy="6048674"/>
        </p:xfrm>
        <a:graphic>
          <a:graphicData uri="http://schemas.openxmlformats.org/drawingml/2006/table">
            <a:tbl>
              <a:tblPr/>
              <a:tblGrid>
                <a:gridCol w="106543"/>
                <a:gridCol w="891594"/>
                <a:gridCol w="365890"/>
                <a:gridCol w="416358"/>
                <a:gridCol w="448602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269161"/>
                <a:gridCol w="364489"/>
                <a:gridCol w="515890"/>
                <a:gridCol w="269161"/>
                <a:gridCol w="269161"/>
                <a:gridCol w="269161"/>
                <a:gridCol w="269161"/>
                <a:gridCol w="269161"/>
                <a:gridCol w="269161"/>
                <a:gridCol w="375702"/>
                <a:gridCol w="706546"/>
              </a:tblGrid>
              <a:tr h="740776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5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5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ОО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соответствие приготовленных блюд утвержденному </a:t>
                      </a:r>
                      <a:r>
                        <a:rPr lang="ru-RU" sz="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Роспотребнадзором</a:t>
                      </a:r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меню </a:t>
                      </a:r>
                      <a:r>
                        <a:rPr lang="ru-RU" sz="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меню</a:t>
                      </a:r>
                      <a:endParaRPr lang="ru-RU" sz="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столовая обеспечена комплектами столовой посуды и приборами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складские помещения оборудованы  приборами для измерения относительной влажности и температуры воздуха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имеются технологические карты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обеденном зале висит меню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имеется договор с лечебным учреждением на прохождение планового осмотра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персонал обеспечен 3-мя комплектами одежды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ведется журнал бракеража сырой продукции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ведется журнал бракеража готовой продукции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ведется журнал учета температурного режима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ведется журнал здоровья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имеются суточные пробы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для сбора отходов установлены баки с крышкой и маркировкой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Моечная ванна оборудована системой вентиляции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моечная ванна имеет маркировку с указанием объемной вместимости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Посуда и кухонный ,столовый инвентарь промаркированы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продукты в холодильнике хранятся в соответствии с требованиями </a:t>
                      </a:r>
                      <a:r>
                        <a:rPr lang="ru-RU" sz="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санпин</a:t>
                      </a:r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(маркировка указана)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продукты на складе промаркированы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продукты на складе хранятся в соответствии с требованиями </a:t>
                      </a:r>
                      <a:r>
                        <a:rPr lang="ru-RU" sz="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санпин</a:t>
                      </a:r>
                      <a:endParaRPr lang="ru-RU" sz="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имеются сертификаты качества на продукты питания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наличие графика приема пищи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наличие </a:t>
                      </a:r>
                      <a:r>
                        <a:rPr lang="ru-RU" sz="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мед.книжек</a:t>
                      </a:r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у персонала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наличие графика ген уборок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договор на обслуживание вентиляционной системы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Комментарии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3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«АХАРСКАЯ СОШ»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(обнаружены сколы на посуде)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 (расстояние от стены и от пола не соблюдается)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пищеблока </a:t>
                      </a:r>
                      <a:r>
                        <a:rPr lang="ru-RU" sz="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хорошее,устранены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предыдущие предписания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95264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«НОВОЛАКСКАЯ ГИМНАЗИЯ имени Исаева Мутея»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хорошее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1642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«ТУХЧАРСКАЯ СОШ №1»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хорошее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7055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«ЧАРАВАЛИНСКАЯ СОШ»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хорошее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34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«ШУШИНСКАЯ СОШ»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</a:t>
                      </a:r>
                      <a:r>
                        <a:rPr lang="ru-RU" sz="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хорошее,устранены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предыдущие предписания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0323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«ГАМИЯХСКАЯ СОШ»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3051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«ДУЧИНСКАЯ СОШ №2»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ведется не систематически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 ведется не систематически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5738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«НОВОКУЛИНСКАЯ СОШ №2»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«НОВОЛАКСКАЯ СОШ №1»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хорошее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«НОВОЧУРТАХСКАЯ СОШ» НОВОЛАКСКОГО РАЙОНА РД ИМЕНИ Г.Г. АДАМОВА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06581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«ЧАПАЕВСКАЯ СОШ №2»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5738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«НОВОМЕХЕЛЬТИНСКАЯ СОШ»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4909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«НОВОЧУРТАХСКАЯ СОШ №2»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4909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МКОУ «ЧАПАЕВСКАЯ СОШ №1»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состояние удовлетворительное 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2838" marR="2838" marT="28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8229600" y="0"/>
          <a:ext cx="914400" cy="771525"/>
        </p:xfrm>
        <a:graphic>
          <a:graphicData uri="http://schemas.openxmlformats.org/presentationml/2006/ole">
            <p:oleObj spid="_x0000_s37889" name="Лист" showAsIcon="1" r:id="rId3" imgW="914400" imgH="771480" progId="Excel.Sheet.12">
              <p:link updateAutomatic="1"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СанПиН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2.3/2.4.3590-20 Санитарно-эпидемиологические требования к организации общественного питания населения.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07504" y="506578"/>
            <a:ext cx="903649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СанПиН-2021:</a:t>
            </a:r>
            <a:r>
              <a:rPr lang="ru-RU" sz="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изменилось в работе общеобразовательных организаций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января 2021 года Постановлением Главного государственного санитарного врача России от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27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октября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2020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№32 в силу вступил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2.3/2.4.3590-20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«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Санитарно-эпидемиологические требования к организации общественного питания населения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(далее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 </a:t>
            </a:r>
            <a:r>
              <a:rPr kumimoji="0" lang="ru-RU" sz="8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Новый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будет действителен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1 января 2027 года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Изменения в документах по питанию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Образовательным организациям необходимо составить новые или обновить существующие служебные документы и локальные акты в соответствии с требованиями действующего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Положение об организации питания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Положение об организации питания необходимо пересмотреть согласно новым санитарным правилам: заменить отменённые акты на действующие, добавить сведения о новых обязательных документах и т.д.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необходимо добавить к документам учёта новые. Это должны быть документы по процедурам ХАССП, например, рабочие листы, отчёты и т.п. Для описания документов по ХАССП используйте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ГОСТ Р 51705.1-2001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Ведомость контроля за рационом питания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Медработнику школы или другому ответственному лицу необходимо вести ведомость контроля за рационом питания детей. Документ составляется каждые 7-10 дней, а заполняется ежедневно. Форма документа представлена в приложении 13.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пищевой продукции из ведомости должно быть не ниже минимальных значений, представленных в таблице 2 приложения 7.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Гигиенический журнал (сотрудники)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Осмотр работников пищеблока на заболевания должен проводиться ежедневно медицинским работником (при наличии) или назначенным ответственным лицом.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осмотров должны фиксироваться в гигиеническом журнале. Согласно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его можно вести в бумажной или электронной форме.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Рекомендуемая форма журнала представлена в приложении 1.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Журнал учёта температуры и влажности складских помещений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Новая обязанность для школ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ведение журнала учёта температуры и влажности в складских помещениях. Они должны быть оборудованы соответствующими приборами.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Ответственный обязан ежедневно снимать показания приборов учёта и вносить их в журнал. Журнал можно вести в бумажном или электронном виде. Рекомендуемая форма журнала представлена в приложении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72008" y="3559370"/>
            <a:ext cx="90719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Печатные формы документов бракеража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журнал бракеража скоропортящейся пищевой продукции добавлены столбцы: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фасовка;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выработки;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изготовитель;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поставщик;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номер документа, подтверждающего безопасность;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оценки.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Рекомендуемый образец журнала представлен в приложении 5.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журнал бракеража готовой пищевой продукции необходимо указывать результаты взвешивания порционных блюд. Рекомендуемый образец журнала представлен в приложении 4.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107504" y="4869160"/>
            <a:ext cx="566853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Изменения в формировании меню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Образовательным организациям необходимо обратить внимание на изменения, коснувшиеся составления меню.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179512" y="5229200"/>
            <a:ext cx="878497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Витамины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Выдача поливитаминных препаратов детям не допускается. Вместо этого при недостатке отдельных микроэлементах в меню должна использоваться специальная пищевая продукция промышленного выпуска, обогащённая витаминами и микроэлементами, а также витаминизированные напитки промышленного выпуска. Такие напитки должны готовиться в соответствии с прилагаемыми инструкциями непосредственно перед раздачей.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целях профилактики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йододефицитных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состояний у детей при приготовлении блюд и кулинарных изделий должна использоваться соль поваренная пищевая йодированная.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Кратность приёмов пищи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Проверьте, соответствуют ли новым нормам количество и наименование приёмов пищи. Если нет, то Вам необходимо изменить режим питания в Вашей образовательной организации.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Например, если время пребывания детей в школе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6 часов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 приём пищи должен быть один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завтрак или обед. Подробнее ознакомиться с количеством приёмов пищи Вы можете в приложении 12.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Однако при распределении кратности приёмов пищи следует учитывать исключения, которые описаны в п.8.1.2.1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8.1.2.3.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116632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Основное меню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образовательных детских коллективах питание детей осуществляется по утверждённому основному меню, которое обязательно должно включать в себя горячее и дополнительное питание, а также индивидуальные меню для детей, нуждающихся в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лечебнои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и/или диетическом питании.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Исключение из основного меню горячего питания, а также замена его буфетной продукцией не допускается.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Основное меню разрабатывается минимум на две недели для каждой возрастной группы. Разработкой меню занимается образовательная организация, если еда готовится работниками школы. Меню утверждается его руководителем.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случае привлечения предприятия общественного питания, меню утверждается руководителем предприятия и согласовывается с руководителем образовательной организации.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случае если в организации питания детей принимает участие индивидуальный предприниматель, меню должно утверждаться индивидуальным предпринимателем и согласовываться руководителем школы.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Меню следует составлять по рекомендуемой форме из приложения 8.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Наименования блюд в меню должны соответствовать их названиям в технологических картах.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Масса порции и суммарные объёмы блюд по приёмам пищи должны быть в пределах норматива, указанного в таблицах 1 и 3 приложения 9 соответственно, а суточная потребность в питательных веществах и доля распределения энергетической ценности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таблицах 1 и 3 приложения 10 соответственно.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Меню допускается корректировать с учётом климатогеографических, национальных, конфессиональных и территориальных особенностей питания населения, при условии соблюдения требований к содержанию и соотношению в рационе питания детей основных пищевых веществ.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Технологические карты блюд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кулинарные блюда необходимо готовить по технологической или технико-технологической карте, либо технологической инструкции.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новому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требований к форме технологических документов нет, однако есть к содержанию: в документе должна быть прописана температура горячих, жидких и иных горячих блюд, холодных супов и напитков.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Ежедневное меню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Ежедневное меню основного питания должно составляться ответственным за питание на сутки для всех возрастных групп.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новому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типовая форма ежедневного меню не определена, поэтому Вы можете разработать её самостоятельно. При этом она должна содержать такие сведения, как: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наименование приёма пищи и блюда;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массу и калорийность порции.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07504" y="3140968"/>
            <a:ext cx="889248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Индивидуальное меню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Теперь для детей, нуждающихся в лечебном и/или диетическом питании, должно быть разработано индивидуальное меню.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новому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типовая форма ежедневного меню не определена, поэтому Вы можете разработать её самостоятельно. При этом в меню должны быть прописаны рационы по назначению лечащего врача ребёнка. Назначение должны предоставить родители.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обращаем Ваше внимание на то, что если дети, нуждающиеся в лечебном и/или диетическом питании, приносят готовую пищу, индивидуальное меню на них можно не составлять. Однако в этом случае таким детям необходимо создать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специальные условия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питания.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ребёнок питается по индивидуальному меню, выдача рационов питания ему должна осуществляться под контролем ответственных лиц, назначенных в организации.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Запрещённые продукты питания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Список запрещённых продуктов питания был значительно переработан. Например, были исключены из запрещённых такие продукты, как: солёная рыба, закусочные консервы и маргарин для выпечки; добавлены в запрещённые: молоко и молочные напитки, концентрированные диффузионные соки; уточнено использование продуктов: печень, язык и сердце можно использовать только говяжье.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Подробнее ознакомиться с перечнем запрещённых продуктов питания для детей можно в приложении 6.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Замена продуктов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был пересмотрен перечень замены продуктов питания на равноценные по пищевой ценности.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Подробнее ознакомиться с этим списком можно в приложении 11.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Минимальный суточный набор продуктов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обеспечить потребность детей в витаминах, минералах и пищевых веществах, необходимо контролировать основное меню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оно должно соответствовать установленным нормам питания.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Такие минимальные суточные наборы определены таблицей 2 положения 7.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07504" y="5442228"/>
            <a:ext cx="9036496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Изменения в порядке организации питания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Образовательным организациям необходимо изучить новые требования действующего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касающихся организации питания.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Организованные перевозки групп детей, мероприятия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организованных перевозках групп детей автомобильным, водным и другими видами транспорта и при проведении массовых мероприятий с участием детей менее 4 часов допускается использовать набор пищевой продукции (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сухой паёк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свыше 4 часов (за исключением ночного времени с 23:00 до 7:00)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должно быть организовано горячее питание.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проведении массовых мероприятий длительностью более 2 часов каждый ребёнок должен быть обеспечен дополнительно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бутилированной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питьевой (негазированной) водой промышленного производства, дневной запас которой во время мероприятия должен составлять не менее 1,5 литра на одного ребёнка.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определены требования для организации питания в детских лагерях палаточного типа, при проведении туристических походов и иных массовых мероприятий в природных условиях. Например, должны быть выделены зоны для хранения пищевой продукции, приготовления и приёма пищи, а также сбора и хранения отходов, соблюдений правил личной гигиены. Чтобы ознакомиться с требованиями подробнее, обратитесь к пункту 8.7.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107504" y="116632"/>
            <a:ext cx="88569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Питьевой режим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Питьевой режим должен быть организован посредством установки стационарных питьевых фонтанчиков, устройств для выдачи воды, выдачи упакованной питьевой воды или с использованием кипячёной питьевой воды.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Кухонный инвентарь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новому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стало необязательным использование специальных обозначений для маркировки кухонного инвентаря. Теперь его можно маркировать любым удобным способом. Главное, чтобы маркировка была чёткой и понятной.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Однако работники вправе использовать и старые способы маркировки.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Также, согласно правилам, разделочный инвентарь для готовой и сырой продукции должен обрабатываться и храниться раздельно в производственных цехах (зонах, участках).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Столовая и кухонная посуда и инвентарь одноразового использования должны применяться в соответствии с маркировкой по их применению. Повторное использование одноразовой посуды и инвентаря запрещается.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Выдача работникам халатов и обеспечение одноразовыми перчатками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Всем работникам пищеблока необходимо выдать по одному халату. Его работники смогут использовать во время посещения санузла, надевая поверх рабочей одежды. Однако в случае, если халата нет, при посещении санузла работники пищеблока по-прежнему обязаны снимать рабочую одежду.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Персоналу, который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порционирует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блюда, готовит холодные закуски и салаты, необходимо надевать одноразовые перчатки. Нормы выдачи перчаток не регламентированы, поэтому Вы можете определить их самостоятельно.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Обязательная вакцинация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Ранее требования к обязательной вакцинации поступающих на работу в организации общественного питания сотрудников не были прописаны, теперь же при отсутствии прививок могут привлечь к ответственности за нарушение правил документа.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Совместная перевозка пищевой продукции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Ранее допускалась только раздельная перевозка (транспортирование) продовольственного (пищевого) сырья, полуфабрикатов и готовой пищевой продукции, однако теперь разрешена совместная перевозка, при условии наличия герметической упаковки, а также при соблюдении температурно-влажностных условий хранения и перевозки.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Хранение продукции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Теперь для предприятий общественного питания, имеющих менее 25 посадочных мест, допускается хранение пищевого сырья и готовой к употреблению пищевой продукции в одном холодильнике при условии их нахождения в закрытых контейнерах и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гастроёмкостях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07504" y="3136032"/>
            <a:ext cx="892899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Обработка сырья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Согласно действующему правовому акту допускается обработка продовольственного (пищевого) сырья и изготовление из него кулинарных полуфабрикатов в одном цехе при условии выделения раздельных зон (участков) и обеспечения раздельным оборудованием и инвентарём.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Дополнительное питание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Ассортимент дополнительного питания (буфетной продукции) должен приниматься с учётом ограничений, изложенных в приложении 6.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для организации дополнительного питания детей допускается реализация пищевой продукции через аппараты для автоматической выдачи пищевой продукции. Перечень допустимой для реализации продукции приведён в п.8.3.2.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Отсутствие прямых требований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Обращаем Ваше внимание на то, что в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СанПиН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отсутствуют некоторые прямые требования, которые раньше необходимо было соблюдать. Они касались: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мытья посуды в нескольких секциях ванны и при определённой температуре;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обязательного присутствия естественного освещения;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дезинфекции и мойке уборочного инвентаря в конце смены;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прямого запрета на использование посуды со сколами;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хранения чистой кухонной посуды на стеллажах установленной высоты;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наличия инструкции о мытье посуды;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наличия при себе медицинской книжки у курьера;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хранения муки и крупы на установленной высоте;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запрета на приготовление макарон по-флотски,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яиц-глазуньи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хранения пищевых отходов в отдельном холодильнике;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конкретной температуре горячих блюд;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использования ветоши;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соблюдения процедуры обработки яиц;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выполнения специальных этапов при обработке овощей;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выноса отходов.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необходимости соблюдение этих требований может продолжаться, однако в ходе санитарной проверки оценивать их исполнение не будут.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НЕОБХОДИМОСТИ МЫ СОВЕТУЕМ ВАМ ОЗНАКОМИТЬСЯ С НОВЫМ САНПИН САМОСТОЯТЕЛЬНО.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964488" cy="71323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Анализ работы выездной комиссии по проверке нормативно-правовых актов ОО</a:t>
            </a:r>
            <a:endParaRPr lang="ru-RU" sz="2400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24744"/>
            <a:ext cx="4427984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Перечень нормативно правовых документов: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государственной (итоговой) аттестации выпускников.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педагогическом совете..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-Правила внутреннего распорядка для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-Правила внутреннего распорядка образовательного учреждения.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-Трудовой договор (контракт) с сотрудниками.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-Должностные инструкции сотрудников.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методическом совете.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методическом объединении педагогов.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-Правила поведения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школьной  аттестационной  комиссии.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промежуточной аттестации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конфликтной комиссии.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735398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-Нормативно-правовые документы по охране труда и обеспечению безопасности в учебно-воспитательном процессе в образовательном учреждении.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-Положение о приеме обучающихся, переводе обучающихся в другое образовательное учреждение, об отчислении обучающихся из образовательного учреждения.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школьных предметных олимпиадах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группе продленного дня.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классном родительском комитете.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-Коллективный договор.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внутришкольном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контроле.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социально-психологической службе.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совете профилактики безнадзорности и правонарушений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классном родительском комитете.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Правила приема в первые классы.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-Правила приема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формах, периодичности и порядке текущего контроля успеваемости и промежуточной аттестации обучающихся.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-Порядок и основания перевода, отчисления и восстановления обучающихся.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644008" y="1183834"/>
            <a:ext cx="449999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-коллективный договор;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-трудовой договор;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-правила внутреннего распорядка;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-положение о педсовете;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-должностные инструкции сотрудников школы;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Информационно-справочные документы: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протоколы, акты;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справки: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претендентам на аттестат особого образца: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.План работы по подготовке к ЕГЭ.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.Портфолио на медалиста.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.Работа с одаренными детьми.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.Разработанная диагностическая карта с целью отслеживания результатов работ и их анализа.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35280" cy="3960440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1300" dirty="0" smtClean="0">
                <a:solidFill>
                  <a:schemeClr val="tx1"/>
                </a:solidFill>
              </a:rPr>
              <a:t>Выявлено: 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1. Некоторые  положения необходимо обновить.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- Положение о приеме обучающихся , переводе обучающихся в другое образовательное учреждение, об отчислении обучающихся из образовательного учреждения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- Положение о промежуточной аттестации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- Положение о классном руководстве.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- Положение о ведении классного журнала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 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2. Планы работы по подготовке к ЕГЭ, ОГЭ  разработаны, но при изучении планов  выявились недостатки  по некоторым пунктам: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Есть в наличии график работы со слабоуспевающими детьми, но работа не отражена.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Есть в наличии график работы по пробным ЕГЭ, ОГЭ  на 2020-21 </a:t>
            </a:r>
            <a:r>
              <a:rPr lang="ru-RU" sz="1300" dirty="0" err="1" smtClean="0">
                <a:solidFill>
                  <a:schemeClr val="tx1"/>
                </a:solidFill>
              </a:rPr>
              <a:t>уч.год</a:t>
            </a:r>
            <a:r>
              <a:rPr lang="ru-RU" sz="1300" dirty="0" smtClean="0">
                <a:solidFill>
                  <a:schemeClr val="tx1"/>
                </a:solidFill>
              </a:rPr>
              <a:t>.  Нет справок по проведенным пробным экзаменам,(не провели).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 Нет протоколов родительских собраний по вопросам ЕГЭ в соответствии с дорожной картой 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3. Работа с одаренными детьми ведется , для каждого ребенка отдельно создан банк данных «Одаренные дети».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Ведется работа  по выявлению детей по их способностям (</a:t>
            </a:r>
            <a:r>
              <a:rPr lang="ru-RU" sz="1300" dirty="0" err="1" smtClean="0">
                <a:solidFill>
                  <a:schemeClr val="tx1"/>
                </a:solidFill>
              </a:rPr>
              <a:t>учебно</a:t>
            </a:r>
            <a:r>
              <a:rPr lang="ru-RU" sz="1300" dirty="0" smtClean="0">
                <a:solidFill>
                  <a:schemeClr val="tx1"/>
                </a:solidFill>
              </a:rPr>
              <a:t> - познавательного характера, научно исследовательского характера, творческого характера, физического развития). Диагностические карты с целью отслеживания результатов работ и их анализа отсутствует.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95536" y="4524801"/>
            <a:ext cx="8568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РЕКОМЕНДАЦИИ: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 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администрации школы осуществлять системный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внутришкольный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мониторинг,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внутришкольный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контроль в целях контроля качества образования с дальнейшим анализом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-продолжить целенаправленную работу по подготовке выпускников к итоговой аттестации.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-усилить работу по ликвидации пробелов с группой риска.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-организовать работу по ликвидации пропусков уроков учащимися без уважительной причины 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проанализировать работу по ведению внеурочной деятельности в ОО, привести в порядок документацию, журналы с последующим устранением замечаний   ( замечания по срокам проведения занятий,).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6453336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Испонители</a:t>
            </a:r>
            <a:r>
              <a:rPr lang="ru-RU" sz="1400" i="1" dirty="0" smtClean="0"/>
              <a:t>: Заместители Начальника УО и ведущие специалисты УО</a:t>
            </a:r>
            <a:endParaRPr lang="ru-RU" sz="1400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332656"/>
            <a:ext cx="4374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 w="6350">
                  <a:solidFill>
                    <a:srgbClr val="F07F09">
                      <a:shade val="43000"/>
                    </a:srgbClr>
                  </a:solidFill>
                </a:ln>
                <a:solidFill>
                  <a:prstClr val="white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Рейтинг ОО по конкурсам 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114800" y="3043238"/>
          <a:ext cx="914400" cy="771525"/>
        </p:xfrm>
        <a:graphic>
          <a:graphicData uri="http://schemas.openxmlformats.org/presentationml/2006/ole">
            <p:oleObj spid="_x0000_s3073" name="Лист" showAsIcon="1" r:id="rId3" imgW="914400" imgH="771480" progId="Excel.Shee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6453336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 smtClean="0"/>
              <a:t>Испонитель</a:t>
            </a:r>
            <a:r>
              <a:rPr lang="ru-RU" sz="1400" i="1" dirty="0" smtClean="0"/>
              <a:t>: Методист УО </a:t>
            </a:r>
            <a:r>
              <a:rPr lang="ru-RU" sz="1400" i="1" dirty="0" err="1" smtClean="0"/>
              <a:t>Сахрудинова</a:t>
            </a:r>
            <a:r>
              <a:rPr lang="ru-RU" sz="1400" i="1" dirty="0" smtClean="0"/>
              <a:t> Х.Н..</a:t>
            </a:r>
            <a:endParaRPr lang="ru-RU" sz="1400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87849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Разное: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1. Внеурочная деятельность- </a:t>
            </a:r>
            <a:r>
              <a:rPr lang="en-US" sz="1200" dirty="0" smtClean="0">
                <a:latin typeface="Arial" pitchFamily="34" charset="0"/>
                <a:cs typeface="Arial" pitchFamily="34" charset="0"/>
                <a:hlinkClick r:id="rId2"/>
              </a:rPr>
              <a:t>https://primimc.ru/doc/courses/NOO-6.pdf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2. Работа электронных дневников: </a:t>
            </a:r>
            <a:endParaRPr lang="ru-RU" sz="12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/>
              <a:t>-Письмо </a:t>
            </a:r>
            <a:r>
              <a:rPr lang="ru-RU" sz="1200" b="1" dirty="0" err="1" smtClean="0"/>
              <a:t>Минобрнауки</a:t>
            </a:r>
            <a:r>
              <a:rPr lang="ru-RU" sz="1200" b="1" dirty="0" smtClean="0"/>
              <a:t> </a:t>
            </a:r>
            <a:r>
              <a:rPr lang="ru-RU" sz="1200" b="1" dirty="0" smtClean="0"/>
              <a:t>России от 15.02.2012 N АП-147/07 (с </a:t>
            </a:r>
            <a:r>
              <a:rPr lang="ru-RU" sz="1200" b="1" dirty="0" err="1" smtClean="0"/>
              <a:t>изм</a:t>
            </a:r>
            <a:r>
              <a:rPr lang="ru-RU" sz="1200" b="1" dirty="0" smtClean="0"/>
              <a:t>. от 21.10.2014) "О методических рекомендациях по внедрению систем ведения журналов успеваемости в электронном виде"</a:t>
            </a:r>
          </a:p>
          <a:p>
            <a:pPr>
              <a:buFontTx/>
              <a:buChar char="-"/>
            </a:pPr>
            <a:r>
              <a:rPr lang="ru-RU" sz="1200" dirty="0" smtClean="0"/>
              <a:t>Закон</a:t>
            </a:r>
            <a:r>
              <a:rPr lang="ru-RU" sz="1200" dirty="0" smtClean="0"/>
              <a:t> Российской Федерации от 27 июля 2010 г. N 210-ФЗ "Об организации предоставления государственных и муниципальных услуг</a:t>
            </a:r>
            <a:r>
              <a:rPr lang="ru-RU" sz="1200" dirty="0" smtClean="0"/>
              <a:t>",</a:t>
            </a:r>
          </a:p>
          <a:p>
            <a:pPr>
              <a:buFontTx/>
              <a:buChar char="-"/>
            </a:pPr>
            <a:r>
              <a:rPr lang="ru-RU" sz="1200" dirty="0" smtClean="0"/>
              <a:t>Распоряжениями Правительства Российской Федерации от 17 декабря 2009 г. </a:t>
            </a:r>
            <a:r>
              <a:rPr lang="ru-RU" sz="1200" dirty="0" smtClean="0">
                <a:hlinkClick r:id="rId3"/>
              </a:rPr>
              <a:t>N 1993-р</a:t>
            </a:r>
            <a:r>
              <a:rPr lang="ru-RU" sz="1200" dirty="0" smtClean="0"/>
              <a:t> и от 7 сентября 2010 г. </a:t>
            </a:r>
            <a:r>
              <a:rPr lang="ru-RU" sz="1200" dirty="0" smtClean="0">
                <a:hlinkClick r:id="rId4"/>
              </a:rPr>
              <a:t>N 1506-р</a:t>
            </a:r>
            <a:r>
              <a:rPr lang="ru-RU" sz="1200" dirty="0" smtClean="0"/>
              <a:t> производится перевод государственных услуг в электронный вид. Полный перевод всех запланированных услуг должен завершиться к 1 января 2014 года.</a:t>
            </a:r>
            <a:endParaRPr lang="ru-RU" sz="12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ctr"/>
            <a:r>
              <a:rPr lang="ru-RU" sz="1200" b="1" dirty="0" smtClean="0"/>
              <a:t>Начальное общее образование (1-4 </a:t>
            </a:r>
            <a:r>
              <a:rPr lang="ru-RU" sz="1200" b="1" dirty="0" err="1" smtClean="0"/>
              <a:t>кл</a:t>
            </a:r>
            <a:r>
              <a:rPr lang="ru-RU" sz="1200" b="1" dirty="0" smtClean="0"/>
              <a:t>.)</a:t>
            </a:r>
          </a:p>
          <a:p>
            <a:pPr fontAlgn="ctr"/>
            <a:r>
              <a:rPr lang="ru-RU" sz="1200" b="1" dirty="0" smtClean="0"/>
              <a:t>- Р</a:t>
            </a:r>
            <a:r>
              <a:rPr lang="ru-RU" sz="1200" dirty="0" smtClean="0"/>
              <a:t>ешение </a:t>
            </a:r>
            <a:r>
              <a:rPr lang="ru-RU" sz="1200" dirty="0" smtClean="0"/>
              <a:t>заседания президиума Совета при Президенте Российской Федерации по развитию информационного общества в Российской Федерации от 30 декабря 2010 г. N А4-18040, раздел II, </a:t>
            </a:r>
            <a:r>
              <a:rPr lang="ru-RU" sz="1200" dirty="0" err="1" smtClean="0"/>
              <a:t>Минобрнауки</a:t>
            </a:r>
            <a:r>
              <a:rPr lang="ru-RU" sz="1200" dirty="0" smtClean="0"/>
              <a:t> России (далее - Министерство) </a:t>
            </a:r>
            <a:r>
              <a:rPr lang="ru-RU" sz="1200" smtClean="0"/>
              <a:t>«Ведение журналов </a:t>
            </a:r>
            <a:r>
              <a:rPr lang="ru-RU" sz="1200" dirty="0" smtClean="0"/>
              <a:t>успеваемости учащихся в электронном виде в образовательных учреждениях </a:t>
            </a:r>
            <a:r>
              <a:rPr lang="ru-RU" sz="1200" smtClean="0"/>
              <a:t>Российской </a:t>
            </a:r>
            <a:r>
              <a:rPr lang="ru-RU" sz="1200" smtClean="0"/>
              <a:t>Федерации».</a:t>
            </a:r>
            <a:endParaRPr lang="ru-RU" sz="1200" b="1" dirty="0" smtClean="0"/>
          </a:p>
          <a:p>
            <a:pPr fontAlgn="ctr"/>
            <a:r>
              <a:rPr lang="ru-RU" sz="1200" b="1" dirty="0" smtClean="0">
                <a:hlinkClick r:id="rId5"/>
              </a:rPr>
              <a:t>- Приказ </a:t>
            </a:r>
            <a:r>
              <a:rPr lang="ru-RU" sz="1200" b="1" dirty="0" err="1" smtClean="0">
                <a:hlinkClick r:id="rId5"/>
              </a:rPr>
              <a:t>Минобрнауки</a:t>
            </a:r>
            <a:r>
              <a:rPr lang="ru-RU" sz="1200" b="1" dirty="0" smtClean="0">
                <a:hlinkClick r:id="rId5"/>
              </a:rPr>
              <a:t> России от 06 октября 2009 г. № 373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в ред. приказов от 26 ноября 2010 г. № 1241, от 22 сентября 2011 г. № 2357 </a:t>
            </a:r>
            <a:r>
              <a:rPr lang="ru-RU" sz="1200" b="1" dirty="0" smtClean="0"/>
              <a:t> , Раздел</a:t>
            </a:r>
            <a:r>
              <a:rPr lang="ru-RU" sz="1200" b="1" dirty="0" smtClean="0"/>
              <a:t> 26</a:t>
            </a:r>
          </a:p>
          <a:p>
            <a:pPr fontAlgn="ctr"/>
            <a:r>
              <a:rPr lang="ru-RU" sz="1200" b="1" dirty="0" smtClean="0"/>
              <a:t>Основное общее образование (5-9 </a:t>
            </a:r>
            <a:r>
              <a:rPr lang="ru-RU" sz="1200" b="1" dirty="0" err="1" smtClean="0"/>
              <a:t>кл</a:t>
            </a:r>
            <a:r>
              <a:rPr lang="ru-RU" sz="1200" b="1" dirty="0" smtClean="0"/>
              <a:t>.)</a:t>
            </a:r>
          </a:p>
          <a:p>
            <a:pPr fontAlgn="ctr"/>
            <a:r>
              <a:rPr lang="ru-RU" sz="1200" dirty="0" smtClean="0">
                <a:hlinkClick r:id="rId6"/>
              </a:rPr>
              <a:t>- Приказ </a:t>
            </a:r>
            <a:r>
              <a:rPr lang="ru-RU" sz="1200" dirty="0" err="1" smtClean="0">
                <a:hlinkClick r:id="rId6"/>
              </a:rPr>
              <a:t>Минобрнауки</a:t>
            </a:r>
            <a:r>
              <a:rPr lang="ru-RU" sz="1200" dirty="0" smtClean="0">
                <a:hlinkClick r:id="rId6"/>
              </a:rPr>
              <a:t> России от 17 декабря 2010 г. № </a:t>
            </a:r>
            <a:r>
              <a:rPr lang="ru-RU" sz="1200" dirty="0" smtClean="0">
                <a:hlinkClick r:id="rId6"/>
              </a:rPr>
              <a:t>1897</a:t>
            </a:r>
            <a:r>
              <a:rPr lang="ru-RU" sz="1200" dirty="0" smtClean="0"/>
              <a:t> .Раздел</a:t>
            </a:r>
            <a:r>
              <a:rPr lang="ru-RU" sz="1200" dirty="0" smtClean="0"/>
              <a:t> 26</a:t>
            </a:r>
          </a:p>
          <a:p>
            <a:pPr fontAlgn="ctr"/>
            <a:r>
              <a:rPr lang="ru-RU" sz="1200" b="1" dirty="0" smtClean="0"/>
              <a:t>Среднее (полное) общее образование (10-11 </a:t>
            </a:r>
            <a:r>
              <a:rPr lang="ru-RU" sz="1200" b="1" dirty="0" err="1" smtClean="0"/>
              <a:t>кл</a:t>
            </a:r>
            <a:r>
              <a:rPr lang="ru-RU" sz="1200" b="1" dirty="0" smtClean="0"/>
              <a:t>.)</a:t>
            </a:r>
          </a:p>
          <a:p>
            <a:pPr fontAlgn="ctr"/>
            <a:r>
              <a:rPr lang="ru-RU" sz="1200" dirty="0" smtClean="0">
                <a:hlinkClick r:id="rId7"/>
              </a:rPr>
              <a:t>- Приказ </a:t>
            </a:r>
            <a:r>
              <a:rPr lang="ru-RU" sz="1200" dirty="0" err="1" smtClean="0">
                <a:hlinkClick r:id="rId7"/>
              </a:rPr>
              <a:t>Минобрнауки</a:t>
            </a:r>
            <a:r>
              <a:rPr lang="ru-RU" sz="1200" dirty="0" smtClean="0">
                <a:hlinkClick r:id="rId7"/>
              </a:rPr>
              <a:t> России от 17 мая 2012 г. № </a:t>
            </a:r>
            <a:r>
              <a:rPr lang="ru-RU" sz="1200" dirty="0" smtClean="0">
                <a:hlinkClick r:id="rId7"/>
              </a:rPr>
              <a:t>413</a:t>
            </a:r>
            <a:r>
              <a:rPr lang="ru-RU" sz="1200" dirty="0" smtClean="0"/>
              <a:t>,  Раздел</a:t>
            </a:r>
            <a:r>
              <a:rPr lang="ru-RU" sz="1200" dirty="0" smtClean="0"/>
              <a:t> 26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200" dirty="0" smtClean="0">
                <a:latin typeface="Arial" pitchFamily="34" charset="0"/>
                <a:cs typeface="Arial" pitchFamily="34" charset="0"/>
                <a:hlinkClick r:id="rId8"/>
              </a:rPr>
              <a:t>Приказ </a:t>
            </a:r>
            <a:r>
              <a:rPr lang="ru-RU" sz="1200" dirty="0" err="1" smtClean="0">
                <a:latin typeface="Arial" pitchFamily="34" charset="0"/>
                <a:cs typeface="Arial" pitchFamily="34" charset="0"/>
                <a:hlinkClick r:id="rId8"/>
              </a:rPr>
              <a:t>Минздравсоцразвития</a:t>
            </a:r>
            <a:r>
              <a:rPr lang="ru-RU" sz="1200" dirty="0" smtClean="0">
                <a:latin typeface="Arial" pitchFamily="34" charset="0"/>
                <a:cs typeface="Arial" pitchFamily="34" charset="0"/>
                <a:hlinkClick r:id="rId8"/>
              </a:rPr>
              <a:t> РФ от 26.08.2010 N </a:t>
            </a:r>
            <a:r>
              <a:rPr lang="ru-RU" sz="1200" b="1" dirty="0" smtClean="0">
                <a:latin typeface="Arial" pitchFamily="34" charset="0"/>
                <a:cs typeface="Arial" pitchFamily="34" charset="0"/>
                <a:hlinkClick r:id="rId8"/>
              </a:rPr>
              <a:t>761н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РАЗДЕЛ "КВАЛИФИКАЦИОННЫЕ ХАРАКТЕРИСТИКИ ДОЛЖНОСТЕЙ РАБОТНИКОВ ОБРАЗОВАНИЯ»        Учитель:</a:t>
            </a:r>
            <a:br>
              <a:rPr lang="ru-RU" sz="1200" u="sng" dirty="0" smtClean="0">
                <a:latin typeface="Arial" pitchFamily="34" charset="0"/>
                <a:cs typeface="Arial" pitchFamily="34" charset="0"/>
              </a:rPr>
            </a:b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u="sng" dirty="0" smtClean="0">
                <a:latin typeface="Arial" pitchFamily="34" charset="0"/>
                <a:cs typeface="Arial" pitchFamily="34" charset="0"/>
              </a:rPr>
              <a:t>Должностные обязанности: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… Осуществляет контрольно-оценочную деятельность в образовательном процессе с использованием современных способов оценивания в условиях информационно-коммуникационных технологий (ведение электронных форм документации, в том числе электронного журнала и дневников обучающихся).</a:t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u="sng" dirty="0" smtClean="0">
                <a:latin typeface="Arial" pitchFamily="34" charset="0"/>
                <a:cs typeface="Arial" pitchFamily="34" charset="0"/>
              </a:rPr>
              <a:t>Должен знать: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 основы работы с текстовыми редакторами, электронными таблицами, электронной почтой и браузерами,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мультимедийным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оборудованием;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Вакцинация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8681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1700" dirty="0" smtClean="0"/>
              <a:t>Вакцина – единственный надежный способ избежать заражения или осложненного течения заболевания. Вакцинацию применяют против множества инфекций, а с недавних пор – и против </a:t>
            </a:r>
            <a:r>
              <a:rPr lang="ru-RU" sz="1700" dirty="0" err="1" smtClean="0">
                <a:hlinkClick r:id="rId2"/>
              </a:rPr>
              <a:t>коронавируса</a:t>
            </a:r>
            <a:r>
              <a:rPr lang="ru-RU" sz="1700" dirty="0" smtClean="0">
                <a:hlinkClick r:id="rId2"/>
              </a:rPr>
              <a:t> COVID-19</a:t>
            </a:r>
            <a:r>
              <a:rPr lang="ru-RU" sz="1700" dirty="0" smtClean="0"/>
              <a:t>. Даже если привитый человек заболеет, вероятность развития осложнений и тяжелого течения заболевания будет практически равна нулю.</a:t>
            </a:r>
            <a:br>
              <a:rPr lang="ru-RU" sz="1700" dirty="0" smtClean="0"/>
            </a:br>
            <a:endParaRPr lang="ru-RU" sz="1700" dirty="0" smtClean="0"/>
          </a:p>
          <a:p>
            <a:pPr fontAlgn="t"/>
            <a:r>
              <a:rPr lang="ru-RU" sz="1700" dirty="0" smtClean="0"/>
              <a:t>Что нужно знать перед вакцинацией от </a:t>
            </a:r>
            <a:r>
              <a:rPr lang="ru-RU" sz="1700" dirty="0" err="1" smtClean="0"/>
              <a:t>коронавируса</a:t>
            </a:r>
            <a:endParaRPr lang="ru-RU" sz="1700" dirty="0" smtClean="0"/>
          </a:p>
          <a:p>
            <a:r>
              <a:rPr lang="ru-RU" sz="1700" dirty="0" smtClean="0"/>
              <a:t>Все существующие на данный момент вакцины от </a:t>
            </a:r>
            <a:r>
              <a:rPr lang="ru-RU" sz="1700" dirty="0" err="1" smtClean="0"/>
              <a:t>ковида</a:t>
            </a:r>
            <a:r>
              <a:rPr lang="ru-RU" sz="1700" dirty="0" smtClean="0"/>
              <a:t> – двухфазные, то есть для максимальной защиты требуется введение второй дозы. Такая тактика в медицине существует многие десятилетия. Введение повторной дозы, называемой «</a:t>
            </a:r>
            <a:r>
              <a:rPr lang="ru-RU" sz="1700" dirty="0" err="1" smtClean="0"/>
              <a:t>бустерной</a:t>
            </a:r>
            <a:r>
              <a:rPr lang="ru-RU" sz="1700" dirty="0" smtClean="0"/>
              <a:t>» (англ. </a:t>
            </a:r>
            <a:r>
              <a:rPr lang="ru-RU" sz="1700" dirty="0" err="1" smtClean="0"/>
              <a:t>booster</a:t>
            </a:r>
            <a:r>
              <a:rPr lang="ru-RU" sz="1700" dirty="0" smtClean="0"/>
              <a:t>, от </a:t>
            </a:r>
            <a:r>
              <a:rPr lang="ru-RU" sz="1700" dirty="0" err="1" smtClean="0"/>
              <a:t>boost</a:t>
            </a:r>
            <a:r>
              <a:rPr lang="ru-RU" sz="1700" dirty="0" smtClean="0"/>
              <a:t> — поднимать, повышать, усиливать), позволяет сформировать более выраженный иммунный ответ и сохранить защиту от инфекции на длительный период времени.</a:t>
            </a:r>
            <a:br>
              <a:rPr lang="ru-RU" sz="1700" dirty="0" smtClean="0"/>
            </a:b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Однако некоторые страны решили отложить вакцинацию второй дозой, чтобы привить как можно больше людей. Что будет, если не пройти второй этап вакцинации? Насколько эффективна такая тактика?</a:t>
            </a:r>
            <a:br>
              <a:rPr lang="ru-RU" sz="1700" dirty="0" smtClean="0"/>
            </a:b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Чтобы ответить на эти вопросы, мы расскажем, как именно работают вакцины от </a:t>
            </a:r>
            <a:r>
              <a:rPr lang="ru-RU" sz="1700" dirty="0" err="1" smtClean="0"/>
              <a:t>коронавируса</a:t>
            </a:r>
            <a:r>
              <a:rPr lang="ru-RU" sz="1700" dirty="0" smtClean="0"/>
              <a:t>, и что заставляет наш иммунитет сопротивляться вирусу.</a:t>
            </a:r>
            <a:endParaRPr lang="ru-RU" sz="1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3731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/>
              <a:t>Информация взята с сайта - </a:t>
            </a:r>
            <a:r>
              <a:rPr lang="en-US" sz="1200" i="1" dirty="0" smtClean="0"/>
              <a:t>https://citilab.ru/articles/vaktsina-ot-koronavirusa-covid-19-printsip-raboty-effektivnost-protivopokazaniya/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91440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1500" dirty="0" smtClean="0"/>
              <a:t>Как работает вакцина от </a:t>
            </a:r>
            <a:r>
              <a:rPr lang="ru-RU" sz="1500" dirty="0" err="1" smtClean="0"/>
              <a:t>ковида</a:t>
            </a:r>
            <a:r>
              <a:rPr lang="ru-RU" sz="1500" dirty="0" smtClean="0"/>
              <a:t>?</a:t>
            </a:r>
          </a:p>
          <a:p>
            <a:pPr fontAlgn="t"/>
            <a:r>
              <a:rPr lang="ru-RU" sz="1500" dirty="0" smtClean="0"/>
              <a:t>Когда иммунитет впервые знакомится с вакциной, он запускает работу двух видов иммунных клеток: В и Т-типа. В-клетки активно вырабатывают </a:t>
            </a:r>
            <a:r>
              <a:rPr lang="ru-RU" sz="1500" dirty="0" smtClean="0">
                <a:hlinkClick r:id="rId2"/>
              </a:rPr>
              <a:t>антитела</a:t>
            </a:r>
            <a:r>
              <a:rPr lang="ru-RU" sz="1500" dirty="0" smtClean="0"/>
              <a:t>, но без второй дозы вакцины уже через несколько недель количество этих иммуноглобулинов резко сокращается. Т-лимфоциты – главное оружие </a:t>
            </a:r>
            <a:r>
              <a:rPr lang="ru-RU" sz="1500" dirty="0" err="1" smtClean="0"/>
              <a:t>иммуннкой</a:t>
            </a:r>
            <a:r>
              <a:rPr lang="ru-RU" sz="1500" dirty="0" smtClean="0"/>
              <a:t> системы. Именно эти клетки находят опасность и уничтожают </a:t>
            </a:r>
            <a:r>
              <a:rPr lang="ru-RU" sz="1500" dirty="0" err="1" smtClean="0"/>
              <a:t>патоген</a:t>
            </a:r>
            <a:r>
              <a:rPr lang="ru-RU" sz="1500" dirty="0" smtClean="0"/>
              <a:t>. Главная проблема Т-клеток в том, что после первого этапа вакцинации иммунная система создает очень малое количество Т-лимфоцитов, и организм остается неподготовленным к встрече с вирусом.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Вторая – </a:t>
            </a:r>
            <a:r>
              <a:rPr lang="ru-RU" sz="1500" dirty="0" err="1" smtClean="0"/>
              <a:t>бустерная</a:t>
            </a:r>
            <a:r>
              <a:rPr lang="ru-RU" sz="1500" dirty="0" smtClean="0"/>
              <a:t> – доза вакцины запускает вторую часть иммунного ответа, в результате чего организм вырабатывает больше Т-клеток и формирует долгосрочную иммунную память. Этот процесс также «тренирует» В-клетки быстрее реагировать на вирусное вторжение, скорее делиться и вырабатывать более эффективные антитела.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Результаты крупных медицинских исследований всех имеющихся на сегодняшний день вакцин от COVID-19, показывают, что вторая доза увеличивает степень защиты в несколько раз. Израильские ученые пришли к выводу, что уровень антител у пациентов, получивших обе дозы вакцины от </a:t>
            </a:r>
            <a:r>
              <a:rPr lang="ru-RU" sz="1500" dirty="0" err="1" smtClean="0"/>
              <a:t>коронавируса</a:t>
            </a:r>
            <a:r>
              <a:rPr lang="ru-RU" sz="1500" dirty="0" smtClean="0"/>
              <a:t>, в 6-12 раз выше, чем у тех, кто привился разово. Как мы видим, второй этап вакцинации принципиально важен для надежной </a:t>
            </a:r>
            <a:r>
              <a:rPr lang="ru-RU" sz="1500" dirty="0" err="1" smtClean="0"/>
              <a:t>защиты.Что</a:t>
            </a:r>
            <a:r>
              <a:rPr lang="ru-RU" sz="1500" dirty="0" smtClean="0"/>
              <a:t> будет, если получить только одну дозу?</a:t>
            </a:r>
          </a:p>
          <a:p>
            <a:r>
              <a:rPr lang="ru-RU" sz="1500" dirty="0" smtClean="0"/>
              <a:t>На сегодняшний день нет обширных исследований, которые предоставили бы точные цифры об эффективности разовой вакцинации от COVID-19. Пока неизвестно, насколько долгим будет иммунитет от одной дозы вакцины. Также надо понимать, что любой вакцине требуется время, чтобы она начала действовать.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По данным исследования </a:t>
            </a:r>
            <a:r>
              <a:rPr lang="ru-RU" sz="1500" dirty="0" err="1" smtClean="0"/>
              <a:t>Pfizer</a:t>
            </a:r>
            <a:r>
              <a:rPr lang="ru-RU" sz="1500" dirty="0" smtClean="0"/>
              <a:t>, в течение двух недель после первой инъекции защита формировалась в 52% случаев. Для истинной оценки иммунитета после одной вакцины этих данных недостаточно. Также пока неизвестно, насколько долго эта защита остается эффективной.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71527"/>
            <a:ext cx="8964488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1500" dirty="0" smtClean="0"/>
              <a:t>Кому противопоказана прививка?</a:t>
            </a:r>
          </a:p>
          <a:p>
            <a:r>
              <a:rPr lang="ru-RU" sz="1500" dirty="0" smtClean="0"/>
              <a:t>При любой вакцинации необходимо взвешивать потенциальные риски и пользу. Вакцина от </a:t>
            </a:r>
            <a:r>
              <a:rPr lang="ru-RU" sz="1500" dirty="0" err="1" smtClean="0"/>
              <a:t>ковида</a:t>
            </a:r>
            <a:r>
              <a:rPr lang="ru-RU" sz="1500" dirty="0" smtClean="0"/>
              <a:t> с осторожностью применяется при хронических заболеваниях печени, почек, </a:t>
            </a:r>
            <a:r>
              <a:rPr lang="ru-RU" sz="1500" dirty="0" err="1" smtClean="0"/>
              <a:t>сердечно-сосудистой</a:t>
            </a:r>
            <a:r>
              <a:rPr lang="ru-RU" sz="1500" dirty="0" smtClean="0"/>
              <a:t> системы, эндокринных нарушениях, эпилепсии и заболеваниях ЦНС. При наличии любого хронического заболевания решение о вакцинировании принимается индивидуально, после консультации с лечащим врачом.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Недавно список противопоказаний дополнили аутоиммунные и онкологические заболевания в анамнезе. Влияние вакцины на течение онкологического заболевания на данный момент до конца не изучено. Риски связаны с тем, что иммунная система онкологических больных ослаблена и разбалансирована, вторжение вакцины может в теории запустить нежелательные процессы. Если пациент находится на этапе устойчивой ремиссии, он может обсудить вакцинацию со своим ведущим онкологом.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Абсолютными противопоказаниями для вакцинации от </a:t>
            </a:r>
            <a:r>
              <a:rPr lang="ru-RU" sz="1500" dirty="0" err="1" smtClean="0"/>
              <a:t>коронавируса</a:t>
            </a:r>
            <a:r>
              <a:rPr lang="ru-RU" sz="1500" dirty="0" smtClean="0"/>
              <a:t> остаются возраст до 18 лет, беременность и период лактации, индивидуальная непереносимость компонентов вакцины, обострение хронических заболеваний, острые инфекционные заболевания.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Вакцина предназначена для людей, не перенесших заболевание, вызванное </a:t>
            </a:r>
            <a:r>
              <a:rPr lang="ru-RU" sz="1500" dirty="0" err="1" smtClean="0"/>
              <a:t>коронавирусом</a:t>
            </a:r>
            <a:r>
              <a:rPr lang="ru-RU" sz="1500" dirty="0" smtClean="0"/>
              <a:t>. В рекомендациях Минздрава отсутствует требование проводить предварительное исследование на наличие иммуноглобулинов </a:t>
            </a:r>
            <a:r>
              <a:rPr lang="ru-RU" sz="1500" dirty="0" err="1" smtClean="0"/>
              <a:t>IgG</a:t>
            </a:r>
            <a:r>
              <a:rPr lang="ru-RU" sz="1500" dirty="0" smtClean="0"/>
              <a:t> и </a:t>
            </a:r>
            <a:r>
              <a:rPr lang="ru-RU" sz="1500" dirty="0" err="1" smtClean="0"/>
              <a:t>IgM</a:t>
            </a:r>
            <a:r>
              <a:rPr lang="ru-RU" sz="1500" dirty="0" smtClean="0"/>
              <a:t>. Однако это единственный способ узнать, переболел ли человек.</a:t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Среди обязательных этапов подготовки к вакцинации – измерение температуры и общий осмотр у врача. Если в течение последних 14 дней был контакт с инфицированным </a:t>
            </a:r>
            <a:r>
              <a:rPr lang="ru-RU" sz="1500" dirty="0" err="1" smtClean="0"/>
              <a:t>коронавирусом</a:t>
            </a:r>
            <a:r>
              <a:rPr lang="ru-RU" sz="1500" dirty="0" smtClean="0"/>
              <a:t>, или если у пациента были симптомы COVID-19 или ОРВИ (кашель, температура, общее недомогание), необходимо перед прививкой сдать </a:t>
            </a:r>
            <a:r>
              <a:rPr lang="ru-RU" sz="1500" dirty="0" err="1" smtClean="0"/>
              <a:t>ПЦР-тест</a:t>
            </a:r>
            <a:r>
              <a:rPr lang="ru-RU" sz="1500" dirty="0" smtClean="0"/>
              <a:t> на </a:t>
            </a:r>
            <a:r>
              <a:rPr lang="ru-RU" sz="1500" dirty="0" err="1" smtClean="0"/>
              <a:t>ковид</a:t>
            </a:r>
            <a:r>
              <a:rPr lang="ru-RU" sz="1500" dirty="0" smtClean="0"/>
              <a:t>.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179512" y="80168"/>
            <a:ext cx="8964488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18 января 2021 года объявлена массовая вакцинация от COVID-19.    </a:t>
            </a:r>
            <a:endParaRPr kumimoji="0" lang="ru-RU" sz="13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Работодатели обязаны разрабатывать и проводить санитарно-противоэпидемические (профилактические)  мероприятия в целях предупреждения возникновения и распространения инфекционных заболеваний в соответствии с национальным календарем профилактических прививок.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статья 11 Федерального закона от 30.03.1999 N 52-ФЗ "О санитарно-эпидемиологическом благополучии населения" ,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п. 2 статьи 25, п. п. 1 и 3 статьи 29, статья 35 Федерального закона от 30.03.1999  N 52-ФЗ.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ч. 1 статьи 30 Федерального закона от 21.11.2011 N 323-ФЗ "Об основах охраны здоровья граждан в Российской Федерации", 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2 статьи 4 Федерального закона от 17.09.1998 N 157-ФЗ "Об иммунопрофилактике инфекционных болезней").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РАБОТОДАТЕЛЬ должен издать приказ о проведении вакцинации работников, с которым   должны быть ознакомлены все работники.</a:t>
            </a: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Работники образовательных организаций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находятся в перечне профессий, связанных с высоким инфекционным риском, когда прививка обязательна </a:t>
            </a: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п.12. Постановления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Правительства РФ от 15.07.1999 N 825 "Об утверждении перечня работ, выполнение которых связано с высоким риском заболевания инфекционными болезнями и требует обязательного проведения профилактических прививок". 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Работодатель в случае отказа от вакцинации без уважительной причины обязан только отстранить от работы.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Абзац 4 пункта 2 ст. 5 Закона N 157-ФЗ, а также в статье 76 ТК РФ.  Ст. 5 Закона от 17.09.1998 N 157-ФЗ "Об иммунопрофилактике инфекционных болезней") 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79512" y="4069088"/>
            <a:ext cx="874948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Отказ от проведения медицинского вмешательства, в том числе профилактических прививок, оформляется в письменной форме </a:t>
            </a: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ч. 7 статьи 20 Закона N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323-ФЗ</a:t>
            </a:r>
            <a:r>
              <a:rPr lang="ru-RU" sz="13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"Об основах охраны здоровья граждан в Российской Федерации"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п. 1, 3 статьи 5 </a:t>
            </a:r>
            <a:r>
              <a:rPr lang="ru-RU" sz="13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 иммунопрофилактике инфекционных болезней"). 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Работодатель отстраняет от работы (не допускает к работе) работника без сохранения заработной платы на весь период времени до устранения обстоятельств, явившихся основанием для такого отстранения. Вместе с этим объявить выговор сотруднику, отказавшемуся от обязательной вакцинации, или уволить его, нельзя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(ч. 1 статьи 192 ТК РФ).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Лица, принимаемые на эти должности,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согласно п. 12 Перечня N 825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должны проходить вакцинацию в обязательном порядке.</a:t>
            </a:r>
            <a:endParaRPr kumimoji="0" lang="ru-RU" sz="13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Данное требование приведено также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п. 11.8 </a:t>
            </a:r>
            <a:r>
              <a:rPr kumimoji="0" lang="ru-RU" sz="1300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СанПиН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2.4.2.2821-10 - Санитарно-эпидемиологических требований к условиям и организации обучения в общеобразовательных учреждениях (утв. Постановлением Главного государственного санитарного врача РФ от 29.12.2010 N 189).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Поэтому руководство вправе отказать в приеме на работу лицу, которому не были сделаны профилактические прививки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(абзац 4 пункта 2 статьи 5 Закона N 157-ФЗ).</a:t>
            </a:r>
            <a:endParaRPr kumimoji="0" lang="ru-RU" sz="13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0"/>
          <a:ext cx="8856984" cy="6863059"/>
        </p:xfrm>
        <a:graphic>
          <a:graphicData uri="http://schemas.openxmlformats.org/drawingml/2006/table">
            <a:tbl>
              <a:tblPr/>
              <a:tblGrid>
                <a:gridCol w="362056"/>
                <a:gridCol w="2400304"/>
                <a:gridCol w="885028"/>
                <a:gridCol w="874973"/>
                <a:gridCol w="898437"/>
                <a:gridCol w="1367768"/>
                <a:gridCol w="995656"/>
                <a:gridCol w="1072762"/>
              </a:tblGrid>
              <a:tr h="15102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Информация по вакцинации на 24.02.2021год.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5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ОО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работников всего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работников,  переболевших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ковидом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работников, сдавших анализы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работников, подлежащих вакцинации, после результатов анализов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вакцинированных работников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Число работников, отказавшихся вакцинации без уважительной причины</a:t>
                      </a:r>
                    </a:p>
                  </a:txBody>
                  <a:tcPr marL="3681" marR="3681" marT="36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«Чапаевская СОШ№1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86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«Гамияхская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результатов анализов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«Гамияхская СОШ№1»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«Гамияхская СОШ№2»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86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«Дучинская СОШ№2»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результатов анализов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«Новокулинская СОШ 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86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«Новокулинская СОШ№2»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результатов анализов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«Новолакская СОШ 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«Новолакская гимназия»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«Новомехельтинская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«Новочуртахская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86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МКОУ»Новочуртахская СОШ 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результатов анализов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«Новочуртахская СОШ №2»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«Тухчарская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«Тухчарская СОШ 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«Тухчарская ООШ»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«Шушинская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«Банайюртовская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«Ямансуйская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86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«Барчхойотарская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нет результатов анализов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«Чаравалинская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«Ахарская СОШ»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МКОУ «Чапаевская СОШ№2»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Новострою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Строму Новолаку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ОУ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«Солнышко»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«Сказка»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«Буратино»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«Радуга№1»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«Радуга»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д/сад «Дюймовочка»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по болезни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Новострою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Строму Новолаку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ДОУ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ДЮСШ № 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ДЮСШ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ДПШ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Новострою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Строму Новолаку 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147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УДО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47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20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по району</a:t>
                      </a:r>
                    </a:p>
                  </a:txBody>
                  <a:tcPr marL="3681" marR="3681" marT="36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1253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3681" marR="3681" marT="36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.                 </a:t>
            </a:r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Подготовка ГИА -2021г:</a:t>
            </a:r>
            <a:b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1.1. ГВЭ и ЕГЭ.  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2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Главное нововведение текущего учебного года — разные формы итоговой аттестации для выпускников школ в зависимости от их дальнейших планов.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Кто сдает ГВЭ?</a:t>
            </a:r>
          </a:p>
          <a:p>
            <a:r>
              <a:rPr lang="ru-RU" dirty="0" smtClean="0"/>
              <a:t>В 2021 году выпускники школ, которые не планируют поступать в вузы, не сдают ЕГЭ. Для получения аттестата они должны пройти два экзамена — ГВЭ по математике и русскому языку. ГВЭ по русскому языку представляет собой сокращенную версию ЕГЭ по русскому, школьникам предстоит выполнить задания № 1-24. ГВЭ по математике состоит из выборочных заданий ЕГЭ по базовой математике — всего 14 вопросов с кратким ответом.</a:t>
            </a:r>
          </a:p>
          <a:p>
            <a:r>
              <a:rPr lang="ru-RU" b="1" dirty="0" smtClean="0"/>
              <a:t>Расписание ГВЭ</a:t>
            </a:r>
          </a:p>
          <a:p>
            <a:r>
              <a:rPr lang="ru-RU" dirty="0" smtClean="0"/>
              <a:t>Экзамен будет проводиться в два этапа. Основной этап пройдет 25 мая (русский язык) и 28 мая (математика). В резервные дни 8 и 10 июня смогут написать работу ребята, которые не смогли присутствовать на ГВЭ в основные дни. Дополнительные этапы пройдут в июле и сентябре (13, 17 июля, 3, 6 сентября) для участников, пропустивших экзамены в основной период по уважительной причине или получивших «двойку».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237312"/>
            <a:ext cx="885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Информация на 25.02.2021 г. , может измениться к периоду сдачи ГИА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Кто сдает ЕГЭ?</a:t>
            </a:r>
          </a:p>
          <a:p>
            <a:r>
              <a:rPr lang="ru-RU" dirty="0" smtClean="0"/>
              <a:t>ЕГЭ сдают только выпускники, поступающие в вузы. Всего экзамен проводится по 15 предметам. Все абитуриенты сдают ЕГЭ по русскому языку, а также два-три ЕГЭ по выбору в зависимости от перечня предметов, необходимых для поступления на одно или несколько желаемых направлений. Выбрать можно любое количество дисциплин. </a:t>
            </a:r>
          </a:p>
          <a:p>
            <a:r>
              <a:rPr lang="ru-RU" dirty="0" smtClean="0"/>
              <a:t>Для получения аттестата выпускникам, поступающим в вузы, достаточно сдать на удовлетворительный результат ЕГЭ по русскому языку. </a:t>
            </a:r>
          </a:p>
          <a:p>
            <a:r>
              <a:rPr lang="ru-RU" dirty="0" smtClean="0"/>
              <a:t>ЕГЭ по математике базового уровня в 2021 году проводиться не будет.</a:t>
            </a:r>
          </a:p>
          <a:p>
            <a:endParaRPr lang="ru-RU" b="1" dirty="0" smtClean="0"/>
          </a:p>
          <a:p>
            <a:r>
              <a:rPr lang="ru-RU" b="1" dirty="0" smtClean="0"/>
              <a:t>Расписание ЕГЭ</a:t>
            </a:r>
          </a:p>
          <a:p>
            <a:r>
              <a:rPr lang="ru-RU" dirty="0" smtClean="0"/>
              <a:t>В 2021 году ЕГЭ будет проводиться в два этапа. Основной этап пройдет с 31 мая по 25 июня. Резервные дни (с 28 июня по 2 июля) предусмотрены в расписании для тех, у кого экзамены по предметам совпали в один день, и для тех, кто пропустил экзамен в основной день по болезни. Дополнительный этап пройдет с 12 по 17 июля для выпускников, не сдавших экзамен в основной день по уважительной причине.</a:t>
            </a:r>
          </a:p>
          <a:p>
            <a:r>
              <a:rPr lang="ru-RU" dirty="0" smtClean="0"/>
              <a:t>Досрочный период ЕГЭ в этом году отменен, а выпускники прошлых лет смогут сдать экзамены в основные дни основного периода.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237312"/>
            <a:ext cx="885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Информация на 25.02.2021 г. , может измениться к периоду сдачи ГИА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5528</Words>
  <Application>Microsoft Office PowerPoint</Application>
  <PresentationFormat>Экран (4:3)</PresentationFormat>
  <Paragraphs>2138</Paragraphs>
  <Slides>28</Slides>
  <Notes>0</Notes>
  <HiddenSlides>0</HiddenSlides>
  <MMClips>0</MMClips>
  <ScaleCrop>false</ScaleCrop>
  <HeadingPairs>
    <vt:vector size="8" baseType="variant"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Яркая</vt:lpstr>
      <vt:lpstr>F:\справка по питанию на совещание.xlsx</vt:lpstr>
      <vt:lpstr>Лист</vt:lpstr>
      <vt:lpstr>Совещание руководителей общеобразовательных учреждений Новолакского района 25.02.2021 года.</vt:lpstr>
      <vt:lpstr>       Вопросы для обсуждения: 1. Вакцинация.  2. Подготовка ГИА -2021г: 2.1. ГВЭ и ЕГЭ.  2.2. Анализ контрольных работ в 11 классах . 3. Повышение эффективности индивидуальной профилактической работы с несовершеннолетними «Группы риска».                                                                      4. Анализ регионального этапа  ВсОШ. Рекомендации  5. ФИС ФРДО, АИС КОНТИНГЕНТ 6. Анализ выездной проверки по Горячему питанию  7. . Анализ работы выездной комиссии по проверке нормативно-правовых актов ОО  8. Рейтинг ОО по конкурсам  9. Разное   </vt:lpstr>
      <vt:lpstr>Вакцинация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Всероссийская одимпиада школьников ( ВсОШ).</vt:lpstr>
      <vt:lpstr>Слайд 15</vt:lpstr>
      <vt:lpstr>Слайд 16</vt:lpstr>
      <vt:lpstr>Слайд 17</vt:lpstr>
      <vt:lpstr>Слайд 18</vt:lpstr>
      <vt:lpstr>Слайд 19</vt:lpstr>
      <vt:lpstr>Слайд 20</vt:lpstr>
      <vt:lpstr>Анализ выездной проверки по Горячему питанию</vt:lpstr>
      <vt:lpstr>Слайд 22</vt:lpstr>
      <vt:lpstr>Слайд 23</vt:lpstr>
      <vt:lpstr>Слайд 24</vt:lpstr>
      <vt:lpstr>Анализ работы выездной комиссии по проверке нормативно-правовых актов ОО</vt:lpstr>
      <vt:lpstr>Выявлено:  1. Некоторые  положения необходимо обновить. - Положение о приеме обучающихся , переводе обучающихся в другое образовательное учреждение, об отчислении обучающихся из образовательного учреждения - Положение о промежуточной аттестации - Положение о классном руководстве. - Положение о ведении классного журнала   2. Планы работы по подготовке к ЕГЭ, ОГЭ  разработаны, но при изучении планов  выявились недостатки  по некоторым пунктам: Есть в наличии график работы со слабоуспевающими детьми, но работа не отражена. Есть в наличии график работы по пробным ЕГЭ, ОГЭ  на 2020-21 уч.год.  Нет справок по проведенным пробным экзаменам,(не провели).  Нет протоколов родительских собраний по вопросам ЕГЭ в соответствии с дорожной картой  3. Работа с одаренными детьми ведется , для каждого ребенка отдельно создан банк данных «Одаренные дети». Ведется работа  по выявлению детей по их способностям (учебно - познавательного характера, научно исследовательского характера, творческого характера, физического развития). Диагностические карты с целью отслеживания результатов работ и их анализа отсутствует.  </vt:lpstr>
      <vt:lpstr>Слайд 27</vt:lpstr>
      <vt:lpstr>Слайд 28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руководителей общеобразовательных учреждений Новолакского района.</dc:title>
  <dc:creator>user</dc:creator>
  <cp:lastModifiedBy>user</cp:lastModifiedBy>
  <cp:revision>142</cp:revision>
  <dcterms:created xsi:type="dcterms:W3CDTF">2020-12-03T15:16:25Z</dcterms:created>
  <dcterms:modified xsi:type="dcterms:W3CDTF">2021-02-26T14:23:38Z</dcterms:modified>
</cp:coreProperties>
</file>